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3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5" r:id="rId23"/>
    <p:sldId id="346" r:id="rId24"/>
    <p:sldId id="348" r:id="rId25"/>
    <p:sldId id="344" r:id="rId26"/>
    <p:sldId id="287" r:id="rId27"/>
    <p:sldId id="288" r:id="rId28"/>
    <p:sldId id="292" r:id="rId29"/>
    <p:sldId id="318" r:id="rId30"/>
    <p:sldId id="355" r:id="rId31"/>
    <p:sldId id="332" r:id="rId32"/>
    <p:sldId id="298" r:id="rId33"/>
    <p:sldId id="300" r:id="rId34"/>
    <p:sldId id="302" r:id="rId35"/>
    <p:sldId id="316" r:id="rId36"/>
    <p:sldId id="311" r:id="rId37"/>
    <p:sldId id="313" r:id="rId38"/>
    <p:sldId id="314" r:id="rId39"/>
    <p:sldId id="343" r:id="rId40"/>
    <p:sldId id="350" r:id="rId41"/>
    <p:sldId id="349" r:id="rId42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55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thesis both alternatives gives same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Model type Linear or nonlinear models. 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Variables and parameters to be handled in the Modelica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89179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/>
              <a:t>FMU </a:t>
            </a:r>
            <a:r>
              <a:rPr lang="en-US" dirty="0"/>
              <a:t>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General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C181FB1-D2EA-3E40-A318-933038AB32D0}"/>
              </a:ext>
            </a:extLst>
          </p:cNvPr>
          <p:cNvSpPr txBox="1">
            <a:spLocks/>
          </p:cNvSpPr>
          <p:nvPr/>
        </p:nvSpPr>
        <p:spPr>
          <a:xfrm>
            <a:off x="6258300" y="2076704"/>
            <a:ext cx="5362093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AA21-0D3A-26CA-5A26-D21F3F4EB632}"/>
              </a:ext>
            </a:extLst>
          </p:cNvPr>
          <p:cNvSpPr txBox="1"/>
          <p:nvPr/>
        </p:nvSpPr>
        <p:spPr>
          <a:xfrm>
            <a:off x="6231215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95" y="1540667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Relatively fast calculations</a:t>
            </a:r>
          </a:p>
          <a:p>
            <a:pPr lvl="2"/>
            <a:r>
              <a:rPr lang="en-GB" dirty="0"/>
              <a:t>Complex implementation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 solution</a:t>
            </a:r>
          </a:p>
          <a:p>
            <a:pPr lvl="2"/>
            <a:r>
              <a:rPr lang="en-GB" dirty="0"/>
              <a:t>Common and highly adopted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1461A-6539-7336-B5EE-02EDA4A12803}"/>
              </a:ext>
            </a:extLst>
          </p:cNvPr>
          <p:cNvSpPr/>
          <p:nvPr/>
        </p:nvSpPr>
        <p:spPr>
          <a:xfrm>
            <a:off x="1515783" y="2941763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87CE4-8A2F-A8B5-456A-965F4E5FE724}"/>
              </a:ext>
            </a:extLst>
          </p:cNvPr>
          <p:cNvSpPr/>
          <p:nvPr/>
        </p:nvSpPr>
        <p:spPr>
          <a:xfrm>
            <a:off x="4862479" y="1596805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4E7B154-2986-3438-38D3-B9EFA847D139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3377031" y="1456316"/>
            <a:ext cx="857721" cy="21131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6282D-FA40-B900-6E56-A5C62B52F3DF}"/>
              </a:ext>
            </a:extLst>
          </p:cNvPr>
          <p:cNvSpPr/>
          <p:nvPr/>
        </p:nvSpPr>
        <p:spPr>
          <a:xfrm>
            <a:off x="8213660" y="2918077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object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2917F12-BF6D-E964-47E0-3455CC088A32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329521" y="2084042"/>
            <a:ext cx="2117660" cy="83403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36D1ED-1546-E76B-4099-DD9E60ACEF87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3982825" y="3405314"/>
            <a:ext cx="4230835" cy="236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BC10C7-573D-61BB-F019-B8B3A7CF08F9}"/>
              </a:ext>
            </a:extLst>
          </p:cNvPr>
          <p:cNvCxnSpPr>
            <a:stCxn id="18" idx="2"/>
            <a:endCxn id="15" idx="2"/>
          </p:cNvCxnSpPr>
          <p:nvPr/>
        </p:nvCxnSpPr>
        <p:spPr>
          <a:xfrm rot="5400000">
            <a:off x="6086400" y="555455"/>
            <a:ext cx="23686" cy="6697877"/>
          </a:xfrm>
          <a:prstGeom prst="bentConnector3">
            <a:avLst>
              <a:gd name="adj1" fmla="val 3603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0AB4FE-BA4B-2F7F-31CE-1A5AA2453442}"/>
              </a:ext>
            </a:extLst>
          </p:cNvPr>
          <p:cNvSpPr txBox="1"/>
          <p:nvPr/>
        </p:nvSpPr>
        <p:spPr>
          <a:xfrm>
            <a:off x="2608942" y="1743899"/>
            <a:ext cx="18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F4295F-34A5-6E47-C40E-7013B70292E2}"/>
              </a:ext>
            </a:extLst>
          </p:cNvPr>
          <p:cNvSpPr txBox="1"/>
          <p:nvPr/>
        </p:nvSpPr>
        <p:spPr>
          <a:xfrm>
            <a:off x="9454801" y="2571278"/>
            <a:ext cx="18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155FE9-7300-295B-AA3B-DAA548F2631A}"/>
              </a:ext>
            </a:extLst>
          </p:cNvPr>
          <p:cNvSpPr txBox="1"/>
          <p:nvPr/>
        </p:nvSpPr>
        <p:spPr>
          <a:xfrm>
            <a:off x="4378512" y="3431616"/>
            <a:ext cx="34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84FD9-9465-9BAA-1414-D73F8695304C}"/>
              </a:ext>
            </a:extLst>
          </p:cNvPr>
          <p:cNvSpPr txBox="1"/>
          <p:nvPr/>
        </p:nvSpPr>
        <p:spPr>
          <a:xfrm>
            <a:off x="4378512" y="4767435"/>
            <a:ext cx="34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38FBC-6236-96CE-E55B-A3A93F92BECB}"/>
              </a:ext>
            </a:extLst>
          </p:cNvPr>
          <p:cNvSpPr txBox="1"/>
          <p:nvPr/>
        </p:nvSpPr>
        <p:spPr>
          <a:xfrm>
            <a:off x="2737199" y="2571278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A6C18-9BA2-EBB7-F612-D82415899A00}"/>
              </a:ext>
            </a:extLst>
          </p:cNvPr>
          <p:cNvSpPr txBox="1"/>
          <p:nvPr/>
        </p:nvSpPr>
        <p:spPr>
          <a:xfrm>
            <a:off x="3978341" y="3094357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D271-1ADE-1623-F28A-631537B37D93}"/>
              </a:ext>
            </a:extLst>
          </p:cNvPr>
          <p:cNvSpPr txBox="1"/>
          <p:nvPr/>
        </p:nvSpPr>
        <p:spPr>
          <a:xfrm>
            <a:off x="2829137" y="3976710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D02-067C-8D5E-E223-F59AF709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A3210-A545-91C4-8529-D63049B45AE2}"/>
              </a:ext>
            </a:extLst>
          </p:cNvPr>
          <p:cNvSpPr/>
          <p:nvPr/>
        </p:nvSpPr>
        <p:spPr>
          <a:xfrm>
            <a:off x="2827627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627F3-E65C-AB58-16EB-6E1D53D5A2ED}"/>
              </a:ext>
            </a:extLst>
          </p:cNvPr>
          <p:cNvSpPr/>
          <p:nvPr/>
        </p:nvSpPr>
        <p:spPr>
          <a:xfrm>
            <a:off x="5151966" y="1972733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96EC40-6074-C43E-84FE-9860BC4801BA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4114680" y="2019181"/>
            <a:ext cx="694266" cy="1380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1A57E8-225C-4104-A489-2D4A8DD978B8}"/>
              </a:ext>
            </a:extLst>
          </p:cNvPr>
          <p:cNvSpPr/>
          <p:nvPr/>
        </p:nvSpPr>
        <p:spPr>
          <a:xfrm>
            <a:off x="7476308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function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3908C3-4251-0431-8615-0D6DF73CF269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040033" y="2362200"/>
            <a:ext cx="1380309" cy="6942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F5CA0E-2BF1-2603-E110-407D232E602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715694" y="3445933"/>
            <a:ext cx="27606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24A7238-6613-A934-672F-E553E39D9A24}"/>
              </a:ext>
            </a:extLst>
          </p:cNvPr>
          <p:cNvCxnSpPr>
            <a:stCxn id="7" idx="2"/>
            <a:endCxn id="3" idx="2"/>
          </p:cNvCxnSpPr>
          <p:nvPr/>
        </p:nvCxnSpPr>
        <p:spPr>
          <a:xfrm rot="5400000">
            <a:off x="6096002" y="1511060"/>
            <a:ext cx="12700" cy="4648681"/>
          </a:xfrm>
          <a:prstGeom prst="bentConnector3">
            <a:avLst>
              <a:gd name="adj1" fmla="val 72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FF1D4D-4F98-732D-F462-C6D1811280F4}"/>
              </a:ext>
            </a:extLst>
          </p:cNvPr>
          <p:cNvSpPr txBox="1"/>
          <p:nvPr/>
        </p:nvSpPr>
        <p:spPr>
          <a:xfrm>
            <a:off x="3087858" y="1992867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EAA8-B7AD-43A6-24FB-265BE556AB4F}"/>
              </a:ext>
            </a:extLst>
          </p:cNvPr>
          <p:cNvSpPr txBox="1"/>
          <p:nvPr/>
        </p:nvSpPr>
        <p:spPr>
          <a:xfrm>
            <a:off x="8426693" y="2567001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00EB3-903D-AF22-5A63-7C9ADA798E8C}"/>
              </a:ext>
            </a:extLst>
          </p:cNvPr>
          <p:cNvSpPr txBox="1"/>
          <p:nvPr/>
        </p:nvSpPr>
        <p:spPr>
          <a:xfrm>
            <a:off x="4787102" y="34819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3522A-5610-4356-90A8-F99236F82647}"/>
              </a:ext>
            </a:extLst>
          </p:cNvPr>
          <p:cNvSpPr txBox="1"/>
          <p:nvPr/>
        </p:nvSpPr>
        <p:spPr>
          <a:xfrm>
            <a:off x="4787102" y="47442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62438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4116</TotalTime>
  <Words>1405</Words>
  <Application>Microsoft Office PowerPoint</Application>
  <PresentationFormat>Widescreen</PresentationFormat>
  <Paragraphs>320</Paragraphs>
  <Slides>38</Slides>
  <Notes>19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  <vt:lpstr>FMU of Air Heater with PI-controller in Python</vt:lpstr>
      <vt:lpstr>FMU of Air Heater with PI-controller in Python</vt:lpstr>
      <vt:lpstr>FMU of Air Heater with PI-controller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50</cp:revision>
  <dcterms:created xsi:type="dcterms:W3CDTF">2023-10-30T12:32:41Z</dcterms:created>
  <dcterms:modified xsi:type="dcterms:W3CDTF">2023-12-06T20:15:57Z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